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0" r:id="rId6"/>
    <p:sldId id="272" r:id="rId7"/>
    <p:sldId id="258" r:id="rId8"/>
    <p:sldId id="261" r:id="rId9"/>
    <p:sldId id="270" r:id="rId10"/>
    <p:sldId id="271" r:id="rId11"/>
    <p:sldId id="273" r:id="rId12"/>
    <p:sldId id="274" r:id="rId13"/>
    <p:sldId id="266" r:id="rId14"/>
    <p:sldId id="259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n James" initials="SJ" lastIdx="6" clrIdx="0"/>
  <p:cmAuthor id="1" name="Nancy Kelly" initials="NK" lastIdx="20" clrIdx="1"/>
  <p:cmAuthor id="2" name="Zanona Atterbury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Paper: </a:t>
            </a:r>
            <a:r>
              <a:rPr lang="zh-CN" altLang="en-US"/>
              <a:t>《Understanding the Sources of Information Systems Project Failure》</a:t>
            </a:r>
            <a:r>
              <a:rPr lang="en-US" altLang="zh-CN"/>
              <a:t>                                                                                                                              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One more thing moment: coordinates multiple intelligent agents for collaborate effectively in future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IS Title Slide">
  <p:cSld name="1_EIS 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40000">
                <a:srgbClr val="3BADAB">
                  <a:alpha val="73725"/>
                </a:srgbClr>
              </a:gs>
              <a:gs pos="80000">
                <a:srgbClr val="3BADAB">
                  <a:alpha val="0"/>
                </a:srgbClr>
              </a:gs>
              <a:gs pos="100000">
                <a:srgbClr val="3BADA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2"/>
          <p:cNvSpPr txBox="1"/>
          <p:nvPr>
            <p:ph type="body" idx="1"/>
          </p:nvPr>
        </p:nvSpPr>
        <p:spPr>
          <a:xfrm>
            <a:off x="548640" y="4309874"/>
            <a:ext cx="390892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type="title"/>
          </p:nvPr>
        </p:nvSpPr>
        <p:spPr>
          <a:xfrm>
            <a:off x="548640" y="2580037"/>
            <a:ext cx="770693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2"/>
          <p:cNvSpPr txBox="1"/>
          <p:nvPr>
            <p:ph type="body" idx="2"/>
          </p:nvPr>
        </p:nvSpPr>
        <p:spPr>
          <a:xfrm>
            <a:off x="548640" y="3383280"/>
            <a:ext cx="7706931" cy="70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" name="Google Shape;19;p5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8640" y="637083"/>
            <a:ext cx="1946471" cy="98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solidFill>
          <a:schemeClr val="dk1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4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3" name="Google Shape;73;p64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bg>
      <p:bgPr>
        <a:solidFill>
          <a:schemeClr val="dk1"/>
        </a:solidFill>
        <a:effectLst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5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78" name="Google Shape;78;p65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6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bg>
      <p:bgPr>
        <a:solidFill>
          <a:schemeClr val="dk1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6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3" name="Google Shape;83;p66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4" name="Google Shape;84;p6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bg>
      <p:bgPr>
        <a:solidFill>
          <a:schemeClr val="dk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6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7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8" name="Google Shape;88;p67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6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bg>
      <p:bgPr>
        <a:solidFill>
          <a:schemeClr val="dk1"/>
        </a:solidFill>
        <a:effectLst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8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3" name="Google Shape;93;p68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4" name="Google Shape;94;p6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al Layers">
  <p:cSld name="4_Teal Layer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24e85393051_0_2330" descr="A person sitting at a table using a compute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4e85393051_0_23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1764"/>
                </a:srgbClr>
              </a:gs>
              <a:gs pos="50000">
                <a:srgbClr val="3BADAB">
                  <a:alpha val="94509"/>
                </a:srgbClr>
              </a:gs>
              <a:gs pos="89000">
                <a:srgbClr val="3BADAB">
                  <a:alpha val="784"/>
                </a:srgbClr>
              </a:gs>
              <a:gs pos="100000">
                <a:srgbClr val="3BADAB">
                  <a:alpha val="784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4e85393051_0_2330"/>
          <p:cNvSpPr txBox="1"/>
          <p:nvPr>
            <p:ph type="sldNum" idx="12"/>
          </p:nvPr>
        </p:nvSpPr>
        <p:spPr>
          <a:xfrm>
            <a:off x="1" y="6585528"/>
            <a:ext cx="5664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9" name="Google Shape;99;g24e85393051_0_2330"/>
          <p:cNvSpPr txBox="1"/>
          <p:nvPr/>
        </p:nvSpPr>
        <p:spPr>
          <a:xfrm>
            <a:off x="4003919" y="6614994"/>
            <a:ext cx="418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100" name="Google Shape;100;g24e85393051_0_2330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4e85393051_0_2330"/>
          <p:cNvSpPr/>
          <p:nvPr/>
        </p:nvSpPr>
        <p:spPr>
          <a:xfrm rot="5400000">
            <a:off x="169533" y="306957"/>
            <a:ext cx="272483" cy="249061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4e85393051_0_2330"/>
          <p:cNvSpPr txBox="1"/>
          <p:nvPr>
            <p:ph type="body" idx="1"/>
          </p:nvPr>
        </p:nvSpPr>
        <p:spPr>
          <a:xfrm>
            <a:off x="548640" y="1424753"/>
            <a:ext cx="111636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4e85393051_0_2330"/>
          <p:cNvSpPr txBox="1"/>
          <p:nvPr>
            <p:ph type="title"/>
          </p:nvPr>
        </p:nvSpPr>
        <p:spPr>
          <a:xfrm>
            <a:off x="548640" y="197428"/>
            <a:ext cx="957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eal Layers">
  <p:cSld name="6_Teal Layer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5" descr="A group of people sitting at a table using a compute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20" y="0"/>
            <a:ext cx="12216619" cy="6871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5"/>
          <p:cNvSpPr/>
          <p:nvPr/>
        </p:nvSpPr>
        <p:spPr>
          <a:xfrm>
            <a:off x="-2462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5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8" name="Google Shape;108;p55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9" name="Google Shape;109;p55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5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1" name="Google Shape;111;p55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5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/>
          <p:nvPr>
            <p:ph type="sldNum" idx="12"/>
          </p:nvPr>
        </p:nvSpPr>
        <p:spPr>
          <a:xfrm>
            <a:off x="11051878" y="6553200"/>
            <a:ext cx="911637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_white_logo">
  <p:cSld name="3_Custom Layout_white_logo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1"/>
          <p:cNvSpPr txBox="1"/>
          <p:nvPr>
            <p:ph type="title"/>
          </p:nvPr>
        </p:nvSpPr>
        <p:spPr>
          <a:xfrm>
            <a:off x="457200" y="457200"/>
            <a:ext cx="9784080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>
                <a:solidFill>
                  <a:srgbClr val="3F6C7C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1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656A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rgbClr val="65656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18" name="Google Shape;118;p61"/>
          <p:cNvSpPr/>
          <p:nvPr/>
        </p:nvSpPr>
        <p:spPr>
          <a:xfrm rot="10800000">
            <a:off x="1128444" y="164592"/>
            <a:ext cx="365760" cy="228600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 panose="020B0604020202090204"/>
              <a:buNone/>
            </a:pPr>
            <a:endParaRPr sz="1800" b="0" i="0" u="none" strike="noStrike" cap="none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61"/>
          <p:cNvCxnSpPr/>
          <p:nvPr/>
        </p:nvCxnSpPr>
        <p:spPr>
          <a:xfrm>
            <a:off x="0" y="82296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0" name="Google Shape;120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94101" y="463559"/>
            <a:ext cx="1004353" cy="71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solidFill>
          <a:schemeClr val="dk1"/>
        </a:solid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2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4" name="Google Shape;124;p62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5" name="Google Shape;125;p6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type="body" idx="1"/>
          </p:nvPr>
        </p:nvSpPr>
        <p:spPr>
          <a:xfrm>
            <a:off x="378212" y="1424752"/>
            <a:ext cx="11492285" cy="47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" name="Google Shape;23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3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25" name="Google Shape;25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head only">
  <p:cSld name="Title and Subhead only">
    <p:bg>
      <p:bgPr>
        <a:solidFill>
          <a:schemeClr val="dk1"/>
        </a:soli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9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129" name="Google Shape;129;p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9"/>
          <p:cNvSpPr txBox="1"/>
          <p:nvPr>
            <p:ph type="body" idx="1"/>
          </p:nvPr>
        </p:nvSpPr>
        <p:spPr>
          <a:xfrm>
            <a:off x="371062" y="846625"/>
            <a:ext cx="9979439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b="1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31" name="Google Shape;131;p69"/>
          <p:cNvSpPr txBox="1"/>
          <p:nvPr>
            <p:ph type="title"/>
          </p:nvPr>
        </p:nvSpPr>
        <p:spPr>
          <a:xfrm>
            <a:off x="361510" y="383413"/>
            <a:ext cx="9987513" cy="41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al Layers">
  <p:cSld name="2_Teal Layer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047"/>
            <a:ext cx="12191999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40000">
                <a:srgbClr val="3BADAB">
                  <a:alpha val="73725"/>
                </a:srgbClr>
              </a:gs>
              <a:gs pos="80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0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6" name="Google Shape;136;p70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37" name="Google Shape;137;p70"/>
          <p:cNvSpPr txBox="1"/>
          <p:nvPr>
            <p:ph type="title"/>
          </p:nvPr>
        </p:nvSpPr>
        <p:spPr>
          <a:xfrm>
            <a:off x="548640" y="2514600"/>
            <a:ext cx="6400800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" name="Google Shape;138;p70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al Layers">
  <p:cSld name="3_Teal Layer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7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047"/>
            <a:ext cx="12191998" cy="685190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40000">
                <a:srgbClr val="3BADAB">
                  <a:alpha val="73725"/>
                </a:srgbClr>
              </a:gs>
              <a:gs pos="80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1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3" name="Google Shape;143;p71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4" name="Google Shape;144;p71"/>
          <p:cNvSpPr txBox="1"/>
          <p:nvPr>
            <p:ph type="title"/>
          </p:nvPr>
        </p:nvSpPr>
        <p:spPr>
          <a:xfrm>
            <a:off x="548640" y="2514600"/>
            <a:ext cx="6400800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" name="Google Shape;145;p71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eal Layers">
  <p:cSld name="14_Teal Layer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2" descr="Two people sitting at a table using a compute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2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0" name="Google Shape;150;p72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1" name="Google Shape;151;p72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2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3" name="Google Shape;153;p72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2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eal Layers">
  <p:cSld name="7_Teal Layer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3" descr="A picture containing outdoor, dark, sitting, ligh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3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9" name="Google Shape;159;p73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0" name="Google Shape;160;p73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3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73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al Layers">
  <p:cSld name="8_Teal Layer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4" descr="A picture containing outdoor, sitting, dark, hanging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4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67" name="Google Shape;167;p74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8" name="Google Shape;168;p74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4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74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eal Layers">
  <p:cSld name="9_Teal Layer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75" descr="A picture containing dark, light, kite, larg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5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5" name="Google Shape;175;p75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76" name="Google Shape;176;p75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5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75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eal Layers">
  <p:cSld name="10_Teal Layer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76" descr="A picture containing laser, scene, outdoor, boa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6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83" name="Google Shape;183;p76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84" name="Google Shape;184;p76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76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76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eal Layers">
  <p:cSld name="12_Teal Layer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7" descr="A picture containing outdoor, kite, blue, holding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7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1" name="Google Shape;191;p77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92" name="Google Shape;192;p77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77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77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eal Layers">
  <p:cSld name="13_Teal Layer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78" descr="A picture containing outdoor, looking, blue, holding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50000">
                <a:srgbClr val="3BADAB">
                  <a:alpha val="96470"/>
                </a:srgbClr>
              </a:gs>
              <a:gs pos="89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8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99" name="Google Shape;199;p78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00" name="Google Shape;200;p78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8"/>
          <p:cNvSpPr txBox="1"/>
          <p:nvPr>
            <p:ph type="body" idx="1"/>
          </p:nvPr>
        </p:nvSpPr>
        <p:spPr>
          <a:xfrm>
            <a:off x="548640" y="1424753"/>
            <a:ext cx="11177195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78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4"/>
          <p:cNvSpPr txBox="1"/>
          <p:nvPr>
            <p:ph type="title"/>
          </p:nvPr>
        </p:nvSpPr>
        <p:spPr>
          <a:xfrm>
            <a:off x="381000" y="2730630"/>
            <a:ext cx="61597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4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9" name="Google Shape;29;p5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37274" y="504826"/>
            <a:ext cx="1543692" cy="82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9" descr="C:\Users\cjones\Downloads\shutterstock_1559667818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-2" y="1828800"/>
            <a:ext cx="12192003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9"/>
          <p:cNvSpPr/>
          <p:nvPr/>
        </p:nvSpPr>
        <p:spPr>
          <a:xfrm>
            <a:off x="-2" y="1828800"/>
            <a:ext cx="12192000" cy="292608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40000">
                <a:srgbClr val="3BADAB">
                  <a:alpha val="73725"/>
                </a:srgbClr>
              </a:gs>
              <a:gs pos="80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9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07" name="Google Shape;207;p79"/>
          <p:cNvSpPr txBox="1"/>
          <p:nvPr>
            <p:ph type="title"/>
          </p:nvPr>
        </p:nvSpPr>
        <p:spPr>
          <a:xfrm>
            <a:off x="548640" y="3029607"/>
            <a:ext cx="6400800" cy="5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" name="Google Shape;208;p79" descr="A picture containing clock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70464" y="6135624"/>
            <a:ext cx="1290086" cy="44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-3" y="1828800"/>
            <a:ext cx="1219200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0"/>
          <p:cNvSpPr/>
          <p:nvPr/>
        </p:nvSpPr>
        <p:spPr>
          <a:xfrm>
            <a:off x="-2" y="1828800"/>
            <a:ext cx="12192000" cy="2926080"/>
          </a:xfrm>
          <a:prstGeom prst="rect">
            <a:avLst/>
          </a:prstGeom>
          <a:gradFill>
            <a:gsLst>
              <a:gs pos="0">
                <a:srgbClr val="1E6882">
                  <a:alpha val="93725"/>
                </a:srgbClr>
              </a:gs>
              <a:gs pos="40000">
                <a:srgbClr val="3BADAB">
                  <a:alpha val="73725"/>
                </a:srgbClr>
              </a:gs>
              <a:gs pos="80000">
                <a:srgbClr val="3BADAB">
                  <a:alpha val="2745"/>
                </a:srgbClr>
              </a:gs>
              <a:gs pos="100000">
                <a:srgbClr val="3BADAB">
                  <a:alpha val="274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0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3" name="Google Shape;213;p80"/>
          <p:cNvSpPr txBox="1"/>
          <p:nvPr>
            <p:ph type="title"/>
          </p:nvPr>
        </p:nvSpPr>
        <p:spPr>
          <a:xfrm>
            <a:off x="548640" y="3029607"/>
            <a:ext cx="6400800" cy="526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4" name="Google Shape;214;p80" descr="A picture containing clock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70464" y="6135624"/>
            <a:ext cx="1290086" cy="44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l Layers">
  <p:cSld name="1_Teal Layer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1" descr="C:\Users\cjones\Downloads\shutterstock_1604923258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61000">
                <a:srgbClr val="292929">
                  <a:alpha val="48627"/>
                </a:srgbClr>
              </a:gs>
              <a:gs pos="87000">
                <a:srgbClr val="292929">
                  <a:alpha val="0"/>
                </a:srgbClr>
              </a:gs>
              <a:gs pos="100000">
                <a:srgbClr val="292929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1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19" name="Google Shape;219;p81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0" name="Google Shape;220;p81"/>
          <p:cNvSpPr txBox="1"/>
          <p:nvPr>
            <p:ph type="title"/>
          </p:nvPr>
        </p:nvSpPr>
        <p:spPr>
          <a:xfrm>
            <a:off x="548640" y="2514600"/>
            <a:ext cx="6400800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81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_black_logo">
  <p:cSld name="Custom Layout_black_logo">
    <p:bg>
      <p:bgPr>
        <a:solidFill>
          <a:schemeClr val="dk1"/>
        </a:solidFill>
        <a:effectLst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2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4" name="Google Shape;224;p82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82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82" descr="A close up of a logo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2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_black_no logo">
  <p:cSld name="Custom Layout_black_no logo">
    <p:bg>
      <p:bgPr>
        <a:solidFill>
          <a:schemeClr val="dk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30" name="Google Shape;230;p83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83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3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_white_logo">
  <p:cSld name="2_Custom Layout_white_logo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4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35" name="Google Shape;235;p84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alibri"/>
              <a:buNone/>
              <a:defRPr sz="2800" b="1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84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84" descr="A picture containing clock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70464" y="6135624"/>
            <a:ext cx="1290086" cy="44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5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0" name="Google Shape;240;p85"/>
          <p:cNvSpPr txBox="1"/>
          <p:nvPr>
            <p:ph type="title"/>
          </p:nvPr>
        </p:nvSpPr>
        <p:spPr>
          <a:xfrm>
            <a:off x="548640" y="197428"/>
            <a:ext cx="11086769" cy="441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alibri"/>
              <a:buNone/>
              <a:defRPr sz="2800" b="1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85"/>
          <p:cNvSpPr txBox="1"/>
          <p:nvPr>
            <p:ph type="body" idx="1"/>
          </p:nvPr>
        </p:nvSpPr>
        <p:spPr>
          <a:xfrm>
            <a:off x="548641" y="681709"/>
            <a:ext cx="11086768" cy="35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  <a:defRPr b="1" i="1">
                <a:solidFill>
                  <a:schemeClr val="accent6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85"/>
          <p:cNvSpPr txBox="1"/>
          <p:nvPr>
            <p:ph type="body" idx="2"/>
          </p:nvPr>
        </p:nvSpPr>
        <p:spPr>
          <a:xfrm>
            <a:off x="548640" y="1424753"/>
            <a:ext cx="11086769" cy="445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85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85" descr="A picture containing clock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70464" y="6135624"/>
            <a:ext cx="1290086" cy="44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_neon lights fade_logo">
  <p:cSld name="4_Custom Layout_neon lights fade_log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6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7" name="Google Shape;247;p86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86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49" name="Google Shape;249;p86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6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51" name="Google Shape;251;p86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52" name="Google Shape;252;p86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6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_neon lights fade_logo">
  <p:cSld name="5_Custom Layout_neon lights fade_log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7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56" name="Google Shape;256;p87"/>
          <p:cNvSpPr txBox="1"/>
          <p:nvPr>
            <p:ph type="title"/>
          </p:nvPr>
        </p:nvSpPr>
        <p:spPr>
          <a:xfrm>
            <a:off x="548640" y="197428"/>
            <a:ext cx="9576486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7"/>
          <p:cNvSpPr/>
          <p:nvPr/>
        </p:nvSpPr>
        <p:spPr>
          <a:xfrm rot="5400000">
            <a:off x="169647" y="307062"/>
            <a:ext cx="272474" cy="248843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258" name="Google Shape;258;p87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87"/>
          <p:cNvSpPr txBox="1"/>
          <p:nvPr/>
        </p:nvSpPr>
        <p:spPr>
          <a:xfrm>
            <a:off x="4003919" y="6614994"/>
            <a:ext cx="418415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90204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al Layers">
  <p:cSld name="5_Teal Layer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24e85393051_0_547" descr="mage result for developer coder office&quot;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7104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24e85393051_0_547"/>
          <p:cNvSpPr/>
          <p:nvPr/>
        </p:nvSpPr>
        <p:spPr>
          <a:xfrm>
            <a:off x="0" y="-802"/>
            <a:ext cx="12192000" cy="6871800"/>
          </a:xfrm>
          <a:prstGeom prst="rect">
            <a:avLst/>
          </a:prstGeom>
          <a:gradFill>
            <a:gsLst>
              <a:gs pos="0">
                <a:srgbClr val="1E6882">
                  <a:alpha val="94509"/>
                </a:srgbClr>
              </a:gs>
              <a:gs pos="50000">
                <a:srgbClr val="3BADAB">
                  <a:alpha val="97254"/>
                </a:srgbClr>
              </a:gs>
              <a:gs pos="89000">
                <a:srgbClr val="3BADAB">
                  <a:alpha val="3529"/>
                </a:srgbClr>
              </a:gs>
              <a:gs pos="100000">
                <a:srgbClr val="3BADAB">
                  <a:alpha val="3529"/>
                </a:srgbClr>
              </a:gs>
            </a:gsLst>
            <a:lin ang="1920016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g24e85393051_0_547"/>
          <p:cNvSpPr txBox="1"/>
          <p:nvPr>
            <p:ph type="sldNum" idx="12"/>
          </p:nvPr>
        </p:nvSpPr>
        <p:spPr>
          <a:xfrm>
            <a:off x="1" y="6585528"/>
            <a:ext cx="5664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4" name="Google Shape;34;g24e85393051_0_547"/>
          <p:cNvSpPr txBox="1"/>
          <p:nvPr/>
        </p:nvSpPr>
        <p:spPr>
          <a:xfrm>
            <a:off x="4003919" y="6614994"/>
            <a:ext cx="4184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5" name="Google Shape;35;g24e85393051_0_547"/>
          <p:cNvSpPr/>
          <p:nvPr/>
        </p:nvSpPr>
        <p:spPr>
          <a:xfrm rot="5400000">
            <a:off x="169533" y="306957"/>
            <a:ext cx="272483" cy="249061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g24e85393051_0_547"/>
          <p:cNvSpPr txBox="1"/>
          <p:nvPr>
            <p:ph type="body" idx="1"/>
          </p:nvPr>
        </p:nvSpPr>
        <p:spPr>
          <a:xfrm>
            <a:off x="548640" y="1424753"/>
            <a:ext cx="111771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rriweather Sans"/>
              <a:buChar char="►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7" name="Google Shape;37;g24e85393051_0_547" descr="A close up of a logo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69021" y="6131458"/>
            <a:ext cx="1412308" cy="483536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4e85393051_0_547"/>
          <p:cNvSpPr txBox="1"/>
          <p:nvPr>
            <p:ph type="title"/>
          </p:nvPr>
        </p:nvSpPr>
        <p:spPr>
          <a:xfrm>
            <a:off x="548640" y="197428"/>
            <a:ext cx="9576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dark, white, table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223"/>
            <a:ext cx="12192000" cy="2938272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4" y="1823223"/>
            <a:ext cx="8719863" cy="2937217"/>
          </a:xfrm>
          <a:custGeom>
            <a:avLst/>
            <a:gdLst>
              <a:gd name="connsiteX0" fmla="*/ 0 w 9144000"/>
              <a:gd name="connsiteY0" fmla="*/ 0 h 2679192"/>
              <a:gd name="connsiteX1" fmla="*/ 9144000 w 9144000"/>
              <a:gd name="connsiteY1" fmla="*/ 0 h 2679192"/>
              <a:gd name="connsiteX2" fmla="*/ 9144000 w 9144000"/>
              <a:gd name="connsiteY2" fmla="*/ 2679192 h 2679192"/>
              <a:gd name="connsiteX3" fmla="*/ 0 w 9144000"/>
              <a:gd name="connsiteY3" fmla="*/ 2679192 h 2679192"/>
              <a:gd name="connsiteX4" fmla="*/ 0 w 9144000"/>
              <a:gd name="connsiteY4" fmla="*/ 0 h 2679192"/>
              <a:gd name="connsiteX0-1" fmla="*/ 0 w 9144000"/>
              <a:gd name="connsiteY0-2" fmla="*/ 0 h 2679192"/>
              <a:gd name="connsiteX1-3" fmla="*/ 5237825 w 9144000"/>
              <a:gd name="connsiteY1-4" fmla="*/ 0 h 2679192"/>
              <a:gd name="connsiteX2-5" fmla="*/ 9144000 w 9144000"/>
              <a:gd name="connsiteY2-6" fmla="*/ 2679192 h 2679192"/>
              <a:gd name="connsiteX3-7" fmla="*/ 0 w 9144000"/>
              <a:gd name="connsiteY3-8" fmla="*/ 2679192 h 2679192"/>
              <a:gd name="connsiteX4-9" fmla="*/ 0 w 9144000"/>
              <a:gd name="connsiteY4-10" fmla="*/ 0 h 2679192"/>
              <a:gd name="connsiteX0-11" fmla="*/ 0 w 6809173"/>
              <a:gd name="connsiteY0-12" fmla="*/ 0 h 2679192"/>
              <a:gd name="connsiteX1-13" fmla="*/ 5237825 w 6809173"/>
              <a:gd name="connsiteY1-14" fmla="*/ 0 h 2679192"/>
              <a:gd name="connsiteX2-15" fmla="*/ 6809173 w 6809173"/>
              <a:gd name="connsiteY2-16" fmla="*/ 2679192 h 2679192"/>
              <a:gd name="connsiteX3-17" fmla="*/ 0 w 6809173"/>
              <a:gd name="connsiteY3-18" fmla="*/ 2679192 h 2679192"/>
              <a:gd name="connsiteX4-19" fmla="*/ 0 w 6809173"/>
              <a:gd name="connsiteY4-20" fmla="*/ 0 h 26791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09173" h="2679192">
                <a:moveTo>
                  <a:pt x="0" y="0"/>
                </a:moveTo>
                <a:lnTo>
                  <a:pt x="5237825" y="0"/>
                </a:lnTo>
                <a:lnTo>
                  <a:pt x="6809173" y="2679192"/>
                </a:lnTo>
                <a:lnTo>
                  <a:pt x="0" y="267919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5000">
                <a:srgbClr val="1E6882">
                  <a:alpha val="95000"/>
                </a:srgbClr>
              </a:gs>
              <a:gs pos="50000">
                <a:srgbClr val="3CADAC">
                  <a:lumMod val="100000"/>
                  <a:alpha val="7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926083"/>
            <a:ext cx="5943600" cy="323165"/>
          </a:xfrm>
        </p:spPr>
        <p:txBody>
          <a:bodyPr wrap="square" anchor="t" anchorCtr="0">
            <a:spAutoFit/>
          </a:bodyPr>
          <a:lstStyle>
            <a:lvl1pPr algn="l">
              <a:defRPr sz="2100" b="1" cap="none" baseline="0">
                <a:solidFill>
                  <a:schemeClr val="tx1"/>
                </a:solidFill>
                <a:latin typeface="Calibri" charset="0"/>
              </a:defRPr>
            </a:lvl1pPr>
          </a:lstStyle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413FF-02CB-4BCF-A2B4-73D02F13BAA8}" type="slidenum">
              <a:rPr lang="en-US" smtClean="0"/>
            </a:fld>
            <a:endParaRPr lang="en-US" dirty="0"/>
          </a:p>
        </p:txBody>
      </p:sp>
      <p:sp>
        <p:nvSpPr>
          <p:cNvPr id="10" name="Isosceles Triangle 1"/>
          <p:cNvSpPr/>
          <p:nvPr userDrawn="1"/>
        </p:nvSpPr>
        <p:spPr>
          <a:xfrm rot="10800000">
            <a:off x="1128444" y="164592"/>
            <a:ext cx="365760" cy="228600"/>
          </a:xfrm>
          <a:custGeom>
            <a:avLst/>
            <a:gdLst>
              <a:gd name="connsiteX0" fmla="*/ 0 w 333634"/>
              <a:gd name="connsiteY0" fmla="*/ 252929 h 252929"/>
              <a:gd name="connsiteX1" fmla="*/ 166817 w 333634"/>
              <a:gd name="connsiteY1" fmla="*/ 0 h 252929"/>
              <a:gd name="connsiteX2" fmla="*/ 333634 w 333634"/>
              <a:gd name="connsiteY2" fmla="*/ 252929 h 252929"/>
              <a:gd name="connsiteX3" fmla="*/ 0 w 333634"/>
              <a:gd name="connsiteY3" fmla="*/ 252929 h 252929"/>
              <a:gd name="connsiteX0-1" fmla="*/ 0 w 327284"/>
              <a:gd name="connsiteY0-2" fmla="*/ 252929 h 256104"/>
              <a:gd name="connsiteX1-3" fmla="*/ 166817 w 327284"/>
              <a:gd name="connsiteY1-4" fmla="*/ 0 h 256104"/>
              <a:gd name="connsiteX2-5" fmla="*/ 327284 w 327284"/>
              <a:gd name="connsiteY2-6" fmla="*/ 256104 h 256104"/>
              <a:gd name="connsiteX3-7" fmla="*/ 0 w 327284"/>
              <a:gd name="connsiteY3-8" fmla="*/ 252929 h 256104"/>
              <a:gd name="connsiteX0-9" fmla="*/ 0 w 320934"/>
              <a:gd name="connsiteY0-10" fmla="*/ 256104 h 256104"/>
              <a:gd name="connsiteX1-11" fmla="*/ 160467 w 320934"/>
              <a:gd name="connsiteY1-12" fmla="*/ 0 h 256104"/>
              <a:gd name="connsiteX2-13" fmla="*/ 320934 w 320934"/>
              <a:gd name="connsiteY2-14" fmla="*/ 256104 h 256104"/>
              <a:gd name="connsiteX3-15" fmla="*/ 0 w 320934"/>
              <a:gd name="connsiteY3-16" fmla="*/ 256104 h 256104"/>
              <a:gd name="connsiteX0-17" fmla="*/ 0 w 311409"/>
              <a:gd name="connsiteY0-18" fmla="*/ 256104 h 256104"/>
              <a:gd name="connsiteX1-19" fmla="*/ 150942 w 311409"/>
              <a:gd name="connsiteY1-20" fmla="*/ 0 h 256104"/>
              <a:gd name="connsiteX2-21" fmla="*/ 311409 w 311409"/>
              <a:gd name="connsiteY2-22" fmla="*/ 256104 h 256104"/>
              <a:gd name="connsiteX3-23" fmla="*/ 0 w 311409"/>
              <a:gd name="connsiteY3-24" fmla="*/ 256104 h 2561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1409" h="256104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82296"/>
            <a:ext cx="12192000" cy="0"/>
          </a:xfrm>
          <a:prstGeom prst="line">
            <a:avLst/>
          </a:prstGeom>
          <a:ln w="1778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lock&#10;&#10;Description automatically generate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92" y="457200"/>
            <a:ext cx="1472059" cy="3779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8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1" name="Google Shape;41;p58"/>
          <p:cNvSpPr txBox="1"/>
          <p:nvPr>
            <p:ph type="title"/>
          </p:nvPr>
        </p:nvSpPr>
        <p:spPr>
          <a:xfrm>
            <a:off x="548650" y="197425"/>
            <a:ext cx="95766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alibri"/>
              <a:buNone/>
              <a:defRPr sz="2800" b="1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" name="Google Shape;42;p58" descr="A picture containing clock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70464" y="6135624"/>
            <a:ext cx="1290086" cy="44169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8"/>
          <p:cNvSpPr/>
          <p:nvPr/>
        </p:nvSpPr>
        <p:spPr>
          <a:xfrm rot="5400000">
            <a:off x="219021" y="314378"/>
            <a:ext cx="220861" cy="201706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8"/>
          <p:cNvSpPr txBox="1"/>
          <p:nvPr>
            <p:ph type="body" idx="1"/>
          </p:nvPr>
        </p:nvSpPr>
        <p:spPr>
          <a:xfrm>
            <a:off x="457200" y="1219201"/>
            <a:ext cx="11268635" cy="411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83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 panose="020B0604020202090204"/>
              <a:buChar char="▸"/>
              <a:defRPr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–"/>
              <a:defRPr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–"/>
              <a:defRPr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Slide">
  <p:cSld name="2_Content Slide">
    <p:bg>
      <p:bgPr>
        <a:solidFill>
          <a:schemeClr val="lt1"/>
        </a:solidFill>
        <a:effectLst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9"/>
          <p:cNvSpPr txBox="1"/>
          <p:nvPr>
            <p:ph type="title"/>
          </p:nvPr>
        </p:nvSpPr>
        <p:spPr>
          <a:xfrm>
            <a:off x="383975" y="304800"/>
            <a:ext cx="9892061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B4B4F"/>
              </a:buClr>
              <a:buSzPts val="1400"/>
              <a:buFont typeface="Calibri"/>
              <a:buNone/>
              <a:defRPr sz="3200" b="1" i="0" u="none" strike="noStrike" cap="none">
                <a:solidFill>
                  <a:srgbClr val="3F6C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None/>
              <a:defRPr sz="1800"/>
            </a:lvl9pPr>
          </a:lstStyle>
          <a:p/>
        </p:txBody>
      </p:sp>
      <p:sp>
        <p:nvSpPr>
          <p:cNvPr id="47" name="Google Shape;47;p59"/>
          <p:cNvSpPr txBox="1"/>
          <p:nvPr>
            <p:ph type="body" idx="1"/>
          </p:nvPr>
        </p:nvSpPr>
        <p:spPr>
          <a:xfrm>
            <a:off x="432775" y="1329501"/>
            <a:ext cx="11492284" cy="47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200"/>
              <a:buFont typeface="Arial" panose="020B0604020202090204"/>
              <a:buNone/>
              <a:defRPr sz="2800" b="0" i="0" u="none" strike="noStrike" cap="none">
                <a:solidFill>
                  <a:srgbClr val="4B4B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rgbClr val="4B4B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rgbClr val="4B4B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3636"/>
              </a:buClr>
              <a:buSzPts val="2400"/>
              <a:buFont typeface="Arial" panose="020B0604020202090204"/>
              <a:buChar char="–"/>
              <a:defRPr sz="2400" b="0" i="0" u="none" strike="noStrike" cap="none">
                <a:solidFill>
                  <a:srgbClr val="4B4B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"/>
            <a:ext cx="12092432" cy="32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912637" y="329525"/>
            <a:ext cx="926778" cy="658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59"/>
          <p:cNvCxnSpPr/>
          <p:nvPr/>
        </p:nvCxnSpPr>
        <p:spPr>
          <a:xfrm>
            <a:off x="437922" y="930741"/>
            <a:ext cx="10167402" cy="0"/>
          </a:xfrm>
          <a:prstGeom prst="straightConnector1">
            <a:avLst/>
          </a:prstGeom>
          <a:noFill/>
          <a:ln w="28575" cap="flat" cmpd="sng">
            <a:solidFill>
              <a:srgbClr val="6C6C6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53" name="Google Shape;53;p60"/>
          <p:cNvSpPr txBox="1"/>
          <p:nvPr>
            <p:ph type="title"/>
          </p:nvPr>
        </p:nvSpPr>
        <p:spPr>
          <a:xfrm>
            <a:off x="457200" y="457200"/>
            <a:ext cx="9875520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" name="Google Shape;54;p60"/>
          <p:cNvCxnSpPr/>
          <p:nvPr/>
        </p:nvCxnSpPr>
        <p:spPr>
          <a:xfrm>
            <a:off x="0" y="82296"/>
            <a:ext cx="12192000" cy="0"/>
          </a:xfrm>
          <a:prstGeom prst="straightConnector1">
            <a:avLst/>
          </a:prstGeom>
          <a:noFill/>
          <a:ln w="1778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5" name="Google Shape;55;p6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513448" y="367765"/>
            <a:ext cx="1280160" cy="90384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0"/>
          <p:cNvSpPr/>
          <p:nvPr/>
        </p:nvSpPr>
        <p:spPr>
          <a:xfrm rot="10800000">
            <a:off x="1128444" y="164592"/>
            <a:ext cx="365760" cy="228600"/>
          </a:xfrm>
          <a:custGeom>
            <a:avLst/>
            <a:gdLst/>
            <a:ahLst/>
            <a:cxnLst/>
            <a:rect l="l" t="t" r="r" b="b"/>
            <a:pathLst>
              <a:path w="311409" h="256104" extrusionOk="0">
                <a:moveTo>
                  <a:pt x="0" y="256104"/>
                </a:moveTo>
                <a:lnTo>
                  <a:pt x="150942" y="0"/>
                </a:lnTo>
                <a:lnTo>
                  <a:pt x="311409" y="256104"/>
                </a:lnTo>
                <a:lnTo>
                  <a:pt x="0" y="25610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matchingName="1_Title and Content">
  <p:cSld name="TITLE_AND_BODY">
    <p:bg>
      <p:bgPr>
        <a:solidFill>
          <a:srgbClr val="FFFFFF"/>
        </a:solidFill>
        <a:effectLst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/>
          <p:nvPr/>
        </p:nvSpPr>
        <p:spPr>
          <a:xfrm>
            <a:off x="2895792" y="6614994"/>
            <a:ext cx="6400417" cy="21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</a:pPr>
            <a:r>
              <a:rPr lang="en-US" sz="800" b="0" i="0" u="none" strike="noStrike" cap="none">
                <a:solidFill>
                  <a:srgbClr val="65656A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© Copyright EIS Group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9" name="Google Shape;59;p56"/>
          <p:cNvSpPr txBox="1"/>
          <p:nvPr>
            <p:ph type="title"/>
          </p:nvPr>
        </p:nvSpPr>
        <p:spPr>
          <a:xfrm>
            <a:off x="361508" y="383412"/>
            <a:ext cx="9987603" cy="69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type="body" idx="1"/>
          </p:nvPr>
        </p:nvSpPr>
        <p:spPr>
          <a:xfrm>
            <a:off x="378211" y="1424751"/>
            <a:ext cx="11492403" cy="4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/>
            </a:lvl1pPr>
            <a:lvl2pPr marL="914400" lvl="1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–"/>
              <a:defRPr sz="1700"/>
            </a:lvl2pPr>
            <a:lvl3pPr marL="1371600" lvl="2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/>
            </a:lvl3pPr>
            <a:lvl4pPr marL="1828800" lvl="3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–"/>
              <a:defRPr sz="1700"/>
            </a:lvl4pPr>
            <a:lvl5pPr marL="2286000" lvl="4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»"/>
              <a:defRPr sz="17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pic>
        <p:nvPicPr>
          <p:cNvPr id="61" name="Google Shape;61;p56" descr="Google Shape;18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6"/>
          <p:cNvSpPr txBox="1"/>
          <p:nvPr>
            <p:ph type="sldNum" idx="12"/>
          </p:nvPr>
        </p:nvSpPr>
        <p:spPr>
          <a:xfrm>
            <a:off x="1" y="6585529"/>
            <a:ext cx="250415" cy="19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3" name="Google Shape;63;p56" descr="Google Shape;20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4" y="329525"/>
            <a:ext cx="1237201" cy="65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solidFill>
          <a:schemeClr val="dk1"/>
        </a:solidFill>
        <a:effectLst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361510" y="383412"/>
            <a:ext cx="9987513" cy="69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3"/>
          <p:cNvSpPr txBox="1"/>
          <p:nvPr>
            <p:ph type="body" idx="1"/>
          </p:nvPr>
        </p:nvSpPr>
        <p:spPr>
          <a:xfrm>
            <a:off x="378212" y="1424752"/>
            <a:ext cx="11492285" cy="47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pic>
        <p:nvPicPr>
          <p:cNvPr id="67" name="Google Shape;67;p6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32959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3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9" name="Google Shape;69;p6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536093" y="329525"/>
            <a:ext cx="1237091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1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365760" y="350870"/>
            <a:ext cx="9895840" cy="7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1" name="Google Shape;11;p51"/>
          <p:cNvSpPr txBox="1"/>
          <p:nvPr>
            <p:ph type="body" idx="1"/>
          </p:nvPr>
        </p:nvSpPr>
        <p:spPr>
          <a:xfrm>
            <a:off x="349858" y="1367624"/>
            <a:ext cx="11492285" cy="494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Arial" panose="020B0604020202090204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90204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 panose="020B0604020202090204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 panose="020B0604020202090204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90204"/>
              <a:buChar char="»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type="sldNum" idx="12"/>
          </p:nvPr>
        </p:nvSpPr>
        <p:spPr>
          <a:xfrm>
            <a:off x="1" y="6585528"/>
            <a:ext cx="566497" cy="27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13" name="Google Shape;13;p51"/>
          <p:cNvSpPr txBox="1"/>
          <p:nvPr/>
        </p:nvSpPr>
        <p:spPr>
          <a:xfrm>
            <a:off x="3954226" y="6614994"/>
            <a:ext cx="428354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© Copyright EIS Software Limited. Please do not use or duplicate without express authorization.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title"/>
          </p:nvPr>
        </p:nvSpPr>
        <p:spPr>
          <a:xfrm>
            <a:off x="392430" y="3530632"/>
            <a:ext cx="7706931" cy="430887"/>
          </a:xfrm>
        </p:spPr>
        <p:txBody>
          <a:bodyPr/>
          <a:p>
            <a:r>
              <a:rPr lang="en-US" altLang="zh-CN">
                <a:sym typeface="+mn-ea"/>
              </a:rPr>
              <a:t>AI assistant for </a:t>
            </a:r>
            <a:r>
              <a:rPr lang="en-US" altLang="zh-CN">
                <a:sym typeface="+mn-ea"/>
              </a:rPr>
              <a:t>Requirements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2"/>
          </p:nvPr>
        </p:nvSpPr>
        <p:spPr>
          <a:xfrm>
            <a:off x="151130" y="4278630"/>
            <a:ext cx="7795895" cy="431800"/>
          </a:xfrm>
        </p:spPr>
        <p:txBody>
          <a:bodyPr/>
          <a:p>
            <a:r>
              <a:rPr lang="en-US" altLang="zh-CN">
                <a:sym typeface="+mn-ea"/>
              </a:rPr>
              <a:t>The Next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Gen</a:t>
            </a:r>
            <a:r>
              <a:rPr lang="en-US" altLang="zh-CN">
                <a:sym typeface="+mn-ea"/>
              </a:rPr>
              <a:t>eration Requirements Solution by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Gen</a:t>
            </a:r>
            <a:r>
              <a:rPr lang="en-US" altLang="zh-CN" b="1">
                <a:sym typeface="+mn-ea"/>
              </a:rPr>
              <a:t>AI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Advantages of User Story Mapping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78460" y="1271270"/>
            <a:ext cx="6903720" cy="5287010"/>
          </a:xfrm>
        </p:spPr>
        <p:txBody>
          <a:bodyPr/>
          <a:p>
            <a:r>
              <a:rPr lang="zh-CN" altLang="en-US"/>
              <a:t>Holistic View: Offers a clear overview of the product's user journey and features.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Prioritization: Helps identify the most critical stories for MVP (Minimum Viable Product).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Collaboration: Encourages team discussion and alignment on user needs and product goals.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Agile Planning: Facilitates sprint planning and backlog refinement with a focus on user value.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Identifying Gaps: Reveals missing stories or features in the user flow.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</p:blipFill>
        <p:spPr>
          <a:xfrm>
            <a:off x="7011035" y="1271270"/>
            <a:ext cx="4797425" cy="4937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Big Picture</a:t>
            </a:r>
            <a:endParaRPr lang="en-US" altLang="zh-CN"/>
          </a:p>
        </p:txBody>
      </p:sp>
      <p:pic>
        <p:nvPicPr>
          <p:cNvPr id="6" name="图片 5" descr="Big 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1478280"/>
            <a:ext cx="9550400" cy="4383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Project Plan</a:t>
            </a:r>
            <a:endParaRPr lang="en-US" altLang="zh-CN"/>
          </a:p>
        </p:txBody>
      </p:sp>
      <p:grpSp>
        <p:nvGrpSpPr>
          <p:cNvPr id="22" name="组合 21"/>
          <p:cNvGrpSpPr/>
          <p:nvPr/>
        </p:nvGrpSpPr>
        <p:grpSpPr>
          <a:xfrm>
            <a:off x="525145" y="1319530"/>
            <a:ext cx="11219180" cy="4145280"/>
            <a:chOff x="253" y="2531"/>
            <a:chExt cx="17668" cy="6528"/>
          </a:xfrm>
        </p:grpSpPr>
        <p:pic>
          <p:nvPicPr>
            <p:cNvPr id="7" name="图片 6"/>
            <p:cNvPicPr/>
            <p:nvPr/>
          </p:nvPicPr>
          <p:blipFill>
            <a:blip r:embed="rId1"/>
          </p:blipFill>
          <p:spPr>
            <a:xfrm>
              <a:off x="1447" y="2891"/>
              <a:ext cx="1455" cy="1455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1"/>
          </p:blipFill>
          <p:spPr>
            <a:xfrm>
              <a:off x="10798" y="2891"/>
              <a:ext cx="1455" cy="1455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/>
          </p:nvPicPr>
          <p:blipFill>
            <a:blip r:embed="rId1"/>
          </p:blipFill>
          <p:spPr>
            <a:xfrm>
              <a:off x="6675" y="2891"/>
              <a:ext cx="1455" cy="1455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2"/>
          </p:blipFill>
          <p:spPr>
            <a:xfrm>
              <a:off x="3881" y="2531"/>
              <a:ext cx="1815" cy="1815"/>
            </a:xfrm>
            <a:prstGeom prst="rect">
              <a:avLst/>
            </a:prstGeom>
          </p:spPr>
        </p:pic>
        <p:cxnSp>
          <p:nvCxnSpPr>
            <p:cNvPr id="14" name="直接箭头连接符 13"/>
            <p:cNvCxnSpPr/>
            <p:nvPr/>
          </p:nvCxnSpPr>
          <p:spPr>
            <a:xfrm>
              <a:off x="253" y="8293"/>
              <a:ext cx="17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med" len="med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1990" y="8214"/>
              <a:ext cx="172" cy="1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201" y="8214"/>
              <a:ext cx="172" cy="1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471" y="8214"/>
              <a:ext cx="172" cy="158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67" y="8466"/>
              <a:ext cx="1815" cy="5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2025 Q1</a:t>
              </a:r>
              <a:endParaRPr lang="en-US" altLang="zh-CN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427" y="8466"/>
              <a:ext cx="1815" cy="5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2025 Q2</a:t>
              </a:r>
              <a:endParaRPr lang="en-US" altLang="zh-CN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650" y="8466"/>
              <a:ext cx="1815" cy="5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2025 Q3</a:t>
              </a:r>
              <a:endParaRPr lang="en-US" altLang="zh-CN"/>
            </a:p>
          </p:txBody>
        </p:sp>
      </p:grpSp>
      <p:sp>
        <p:nvSpPr>
          <p:cNvPr id="3" name="椭圆 2"/>
          <p:cNvSpPr/>
          <p:nvPr/>
        </p:nvSpPr>
        <p:spPr>
          <a:xfrm>
            <a:off x="10232390" y="4930775"/>
            <a:ext cx="109220" cy="1003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90635" y="5088255"/>
            <a:ext cx="2853690" cy="587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One more thing moment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930910" y="2634615"/>
            <a:ext cx="16287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  <a:t>Phase 1 MVP</a:t>
            </a: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br>
              <a:rPr lang="en-US" altLang="zh-CN" sz="1600"/>
            </a:br>
            <a:r>
              <a:rPr lang="en-US" altLang="zh-CN" sz="1600"/>
              <a:t>Initial MVP product development</a:t>
            </a:r>
            <a:endParaRPr lang="en-US" altLang="zh-CN" sz="1600"/>
          </a:p>
        </p:txBody>
      </p:sp>
      <p:sp>
        <p:nvSpPr>
          <p:cNvPr id="23" name="文本框 22"/>
          <p:cNvSpPr txBox="1"/>
          <p:nvPr/>
        </p:nvSpPr>
        <p:spPr>
          <a:xfrm>
            <a:off x="3947795" y="2634615"/>
            <a:ext cx="2148205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  <a:t>Phase 2 Customer Project</a:t>
            </a: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r>
              <a:rPr lang="en-US" altLang="zh-CN" sz="1600"/>
              <a:t>Development of a customer project with a knowledge base</a:t>
            </a:r>
            <a:endParaRPr lang="en-US" altLang="zh-CN" sz="1600"/>
          </a:p>
        </p:txBody>
      </p:sp>
      <p:sp>
        <p:nvSpPr>
          <p:cNvPr id="26" name="文本框 25"/>
          <p:cNvSpPr txBox="1"/>
          <p:nvPr/>
        </p:nvSpPr>
        <p:spPr>
          <a:xfrm>
            <a:off x="6598920" y="2634615"/>
            <a:ext cx="2148205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  <a:t>Phase 3 Expansion</a:t>
            </a: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r>
              <a:rPr lang="en-US" altLang="zh-CN" sz="1600">
                <a:latin typeface="Arial" panose="020B0604020202090204" pitchFamily="34" charset="0"/>
                <a:cs typeface="Arial" panose="020B0604020202090204" pitchFamily="34" charset="0"/>
              </a:rPr>
              <a:t>Expansion to more customer projects with knowledge and requirements base</a:t>
            </a:r>
            <a:endParaRPr lang="en-US" altLang="zh-CN" sz="1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37675" y="2634615"/>
            <a:ext cx="2148205" cy="1791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  <a:t>Phase 4 Multi-Agents</a:t>
            </a: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br>
              <a:rPr lang="en-US" altLang="zh-CN" sz="1600" b="1">
                <a:latin typeface="Arial Bold" panose="020B0604020202090204" charset="0"/>
                <a:cs typeface="Arial Bold" panose="020B0604020202090204" charset="0"/>
              </a:rPr>
            </a:br>
            <a:r>
              <a:rPr lang="en-US" altLang="zh-CN" sz="1600">
                <a:latin typeface="Arial" panose="020B0604020202090204" pitchFamily="34" charset="0"/>
                <a:cs typeface="Arial" panose="020B0604020202090204" pitchFamily="34" charset="0"/>
              </a:rPr>
              <a:t>Coordinates multiple intelligent agents for collaborate effectively</a:t>
            </a:r>
            <a:endParaRPr lang="en-US" altLang="zh-CN" sz="16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9" name="图片 28"/>
          <p:cNvPicPr/>
          <p:nvPr/>
        </p:nvPicPr>
        <p:blipFill>
          <a:blip r:embed="rId1"/>
        </p:blipFill>
        <p:spPr>
          <a:xfrm>
            <a:off x="9949815" y="1548130"/>
            <a:ext cx="92392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</p:nvPr>
        </p:nvSpPr>
        <p:spPr>
          <a:xfrm>
            <a:off x="909320" y="3077340"/>
            <a:ext cx="6159797" cy="430887"/>
          </a:xfrm>
        </p:spPr>
        <p:txBody>
          <a:bodyPr/>
          <a:p>
            <a:pPr algn="ctr"/>
            <a:r>
              <a:rPr lang="en-US" altLang="zh-CN"/>
              <a:t>Thank you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Problem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zh-CN" altLang="en-US" sz="2000"/>
              <a:t>Based on a seven year long research of companies across the European Union, John McManus and Trevor Wood-Harper list the following as the top five key reasons why IT projects fail: 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</a:t>
            </a:r>
            <a:endParaRPr lang="zh-CN" altLang="en-US" sz="2000"/>
          </a:p>
          <a:p>
            <a:r>
              <a:rPr lang="zh-CN" altLang="en-US" sz="2000"/>
              <a:t>Business reasons</a:t>
            </a:r>
            <a:endParaRPr lang="zh-CN" altLang="en-US" sz="2000"/>
          </a:p>
          <a:p>
            <a:r>
              <a:rPr lang="zh-CN" altLang="en-US" sz="2000"/>
              <a:t>Business strategy superseded</a:t>
            </a:r>
            <a:endParaRPr lang="zh-CN" altLang="en-US" sz="2000"/>
          </a:p>
          <a:p>
            <a:r>
              <a:rPr lang="zh-CN" altLang="en-US" sz="2000"/>
              <a:t>Business processes change (poor</a:t>
            </a:r>
            <a:r>
              <a:rPr lang="en-US" altLang="zh-CN" sz="2000"/>
              <a:t> </a:t>
            </a:r>
            <a:r>
              <a:rPr lang="zh-CN" altLang="en-US" sz="2000"/>
              <a:t>alignment)</a:t>
            </a:r>
            <a:endParaRPr lang="zh-CN" altLang="en-US" sz="2000"/>
          </a:p>
          <a:p>
            <a:r>
              <a:rPr lang="zh-CN" altLang="en-US" sz="2400" b="1">
                <a:solidFill>
                  <a:srgbClr val="FF0000"/>
                </a:solidFill>
              </a:rPr>
              <a:t>Poor requirements management</a:t>
            </a:r>
            <a:endParaRPr lang="zh-CN" altLang="en-US" sz="2000" b="1"/>
          </a:p>
          <a:p>
            <a:r>
              <a:rPr lang="zh-CN" altLang="en-US" sz="2000"/>
              <a:t>Business benefits not clearly communicated or overstated</a:t>
            </a:r>
            <a:endParaRPr lang="zh-CN" altLang="en-US" sz="2000"/>
          </a:p>
          <a:p>
            <a:pPr marL="88900" indent="0">
              <a:buNone/>
            </a:pPr>
            <a:endParaRPr lang="zh-CN" altLang="en-US" sz="2300"/>
          </a:p>
          <a:p>
            <a:pPr marL="88900" indent="0">
              <a:buNone/>
            </a:pPr>
            <a:endParaRPr lang="zh-CN" altLang="en-US" sz="2300"/>
          </a:p>
          <a:p>
            <a:pPr marL="88900" indent="0">
              <a:buNone/>
            </a:pPr>
            <a:r>
              <a:rPr lang="zh-CN" altLang="en-US" sz="1800"/>
              <a:t>《Impact Mapping: Making a big impact with software products and projects》</a:t>
            </a:r>
            <a:endParaRPr lang="zh-CN" altLang="en-US" sz="1800"/>
          </a:p>
        </p:txBody>
      </p:sp>
      <p:pic>
        <p:nvPicPr>
          <p:cNvPr id="4" name="图片 3" descr="napkin-se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0640" y="2524760"/>
            <a:ext cx="4376420" cy="25838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endParaRPr lang="en-US" altLang="zh-CN"/>
          </a:p>
        </p:txBody>
      </p:sp>
      <p:pic>
        <p:nvPicPr>
          <p:cNvPr id="5" name="图片 4" descr="napkin-selec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0" y="1075690"/>
            <a:ext cx="7736205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AI Demand Management Optimization Tool for </a:t>
            </a:r>
            <a:r>
              <a:rPr lang="en-US" altLang="zh-CN">
                <a:sym typeface="+mn-ea"/>
              </a:rPr>
              <a:t>Requirements</a:t>
            </a:r>
            <a:endParaRPr lang="en-US" altLang="zh-CN"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88900" indent="0">
              <a:buNone/>
            </a:pPr>
            <a:r>
              <a:rPr lang="zh-CN" altLang="en-US" sz="2400"/>
              <a:t>Core Features:</a:t>
            </a:r>
            <a:endParaRPr lang="zh-CN" altLang="en-US" sz="2400"/>
          </a:p>
          <a:p>
            <a:pPr>
              <a:lnSpc>
                <a:spcPct val="130000"/>
              </a:lnSpc>
            </a:pPr>
            <a:r>
              <a:rPr lang="zh-CN" altLang="en-US" sz="2000"/>
              <a:t>Intelligent Analysis: AI-driven extraction of high-value business information.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zh-CN" altLang="en-US" sz="2000"/>
              <a:t>INVEST User Stories: Automated generation of high-quality user stories.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zh-CN" altLang="en-US" sz="2000"/>
              <a:t>Communication Questions: Key questions to improve BA-client alignment.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zh-CN" altLang="en-US" sz="2000"/>
              <a:t>Acceptance Criteria: Auto-generated criteria to reduce development risks.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en-US" altLang="zh-CN" sz="2000"/>
              <a:t>User Story Map</a:t>
            </a:r>
            <a:r>
              <a:rPr lang="zh-CN" altLang="en-US" sz="2000"/>
              <a:t>: Unified view of requirements and strategy.</a:t>
            </a:r>
            <a:endParaRPr lang="zh-CN" altLang="en-US" sz="2000"/>
          </a:p>
          <a:p>
            <a:pPr>
              <a:lnSpc>
                <a:spcPct val="130000"/>
              </a:lnSpc>
            </a:pPr>
            <a:r>
              <a:rPr lang="en-US" altLang="zh-CN" sz="2000"/>
              <a:t>Integrate with JIRA/WIKI etc.</a:t>
            </a:r>
            <a:endParaRPr lang="en-US" altLang="zh-CN" sz="2000"/>
          </a:p>
          <a:p>
            <a:pPr>
              <a:lnSpc>
                <a:spcPct val="130000"/>
              </a:lnSpc>
            </a:pPr>
            <a:r>
              <a:rPr lang="en-US" altLang="zh-CN" sz="2000"/>
              <a:t>Requirements Base ( business assets )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9505" y="3748405"/>
            <a:ext cx="2924810" cy="2900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Architecture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940435"/>
            <a:ext cx="1165669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en-US" altLang="zh-CN"/>
              <a:t>DEMO</a:t>
            </a:r>
            <a:br>
              <a:rPr lang="en-US" altLang="zh-CN"/>
            </a:br>
            <a:endParaRPr lang="en-US" altLang="zh-CN"/>
          </a:p>
        </p:txBody>
      </p:sp>
      <p:sp>
        <p:nvSpPr>
          <p:cNvPr id="4" name="文本占位符 3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User Cases</a:t>
            </a:r>
            <a:endParaRPr lang="en-US" altLang="zh-CN"/>
          </a:p>
          <a:p>
            <a:pPr lvl="1"/>
            <a:r>
              <a:rPr lang="en-US" altLang="zh-CN"/>
              <a:t>Generate User Stories via any input text by LLM</a:t>
            </a:r>
            <a:endParaRPr lang="en-US" altLang="zh-CN"/>
          </a:p>
          <a:p>
            <a:pPr lvl="1"/>
            <a:r>
              <a:rPr lang="en-US" altLang="zh-CN"/>
              <a:t>User Story Map</a:t>
            </a:r>
            <a:endParaRPr lang="en-US" altLang="zh-CN"/>
          </a:p>
          <a:p>
            <a:pPr lvl="2"/>
            <a:r>
              <a:rPr lang="en-US" altLang="zh-CN"/>
              <a:t>Retrieve related documents by LLM</a:t>
            </a:r>
            <a:endParaRPr lang="en-US" altLang="zh-CN"/>
          </a:p>
          <a:p>
            <a:pPr lvl="2"/>
            <a:r>
              <a:rPr lang="en-US" altLang="zh-CN"/>
              <a:t>Retrieve similar user stories ( Prototype )</a:t>
            </a:r>
            <a:endParaRPr lang="en-US" altLang="zh-CN"/>
          </a:p>
          <a:p>
            <a:pPr lvl="2"/>
            <a:r>
              <a:rPr lang="en-US" altLang="zh-CN"/>
              <a:t>Generate key-questions by LLM</a:t>
            </a:r>
            <a:endParaRPr lang="en-US" altLang="zh-CN"/>
          </a:p>
          <a:p>
            <a:pPr lvl="2"/>
            <a:r>
              <a:rPr lang="en-US" altLang="zh-CN"/>
              <a:t>Conversations ( RAG by LLM )</a:t>
            </a:r>
            <a:endParaRPr lang="en-US" altLang="zh-CN"/>
          </a:p>
          <a:p>
            <a:pPr lvl="2"/>
            <a:r>
              <a:rPr lang="en-US" altLang="zh-CN"/>
              <a:t>Generate acceptance criteria by LLM</a:t>
            </a:r>
            <a:endParaRPr lang="en-US" altLang="zh-CN"/>
          </a:p>
          <a:p>
            <a:pPr lvl="2"/>
            <a:r>
              <a:rPr lang="en-US" altLang="zh-CN"/>
              <a:t>Create jira ticket</a:t>
            </a:r>
            <a:endParaRPr lang="en-US" altLang="zh-CN"/>
          </a:p>
          <a:p>
            <a:pPr lvl="1"/>
            <a:r>
              <a:rPr lang="en-US" altLang="zh-CN"/>
              <a:t>User Story kanban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User Stories: Crafting User-Centric Requirements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78460" y="1424940"/>
            <a:ext cx="7827010" cy="4988560"/>
          </a:xfrm>
        </p:spPr>
        <p:txBody>
          <a:bodyPr/>
          <a:p>
            <a:pPr marL="88900" indent="0">
              <a:buNone/>
            </a:pPr>
            <a:r>
              <a:rPr lang="zh-CN" altLang="en-US"/>
              <a:t>User stories are a powerful tool in agile development, helping teams create software that truly meets user needs. </a:t>
            </a:r>
            <a:endParaRPr lang="zh-CN" altLang="en-US"/>
          </a:p>
          <a:p>
            <a:endParaRPr lang="zh-CN" altLang="en-US"/>
          </a:p>
          <a:p>
            <a:pPr marL="88900" indent="0">
              <a:buNone/>
            </a:pPr>
            <a:r>
              <a:rPr lang="zh-CN" altLang="en-US" b="1"/>
              <a:t>Key Takeaways</a:t>
            </a:r>
            <a:endParaRPr lang="zh-CN" altLang="en-US" b="1"/>
          </a:p>
          <a:p>
            <a:pPr marL="88900" indent="0">
              <a:buNone/>
            </a:pPr>
            <a:endParaRPr lang="zh-CN" altLang="en-US"/>
          </a:p>
          <a:p>
            <a:pPr marL="88900" indent="0">
              <a:buNone/>
            </a:pPr>
            <a:r>
              <a:rPr lang="zh-CN" altLang="en-US" sz="1800"/>
              <a:t>Value-Driven: Keeps the development process centered on delivering user value.</a:t>
            </a:r>
            <a:endParaRPr lang="zh-CN" altLang="en-US" sz="1800"/>
          </a:p>
          <a:p>
            <a:pPr marL="88900" indent="0">
              <a:buNone/>
            </a:pPr>
            <a:endParaRPr lang="zh-CN" altLang="en-US" sz="1800"/>
          </a:p>
          <a:p>
            <a:pPr marL="88900" indent="0">
              <a:buNone/>
            </a:pPr>
            <a:r>
              <a:rPr lang="zh-CN" altLang="en-US" sz="1800"/>
              <a:t>Adaptability: Supports iterative development and changing requirements.</a:t>
            </a:r>
            <a:endParaRPr lang="zh-CN" altLang="en-US" sz="1800"/>
          </a:p>
          <a:p>
            <a:pPr marL="88900" indent="0">
              <a:buNone/>
            </a:pPr>
            <a:endParaRPr lang="zh-CN" altLang="en-US" sz="1800"/>
          </a:p>
          <a:p>
            <a:pPr marL="88900" indent="0">
              <a:buNone/>
            </a:pPr>
            <a:r>
              <a:rPr lang="zh-CN" altLang="en-US" sz="1800"/>
              <a:t>Improved Communication: Facilitates alignment and collaboration across teams.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5470" y="1577975"/>
            <a:ext cx="3836035" cy="4469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7259955" y="212725"/>
            <a:ext cx="4932680" cy="6121400"/>
          </a:xfrm>
          <a:prstGeom prst="rect">
            <a:avLst/>
          </a:prstGeom>
        </p:spPr>
      </p:pic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Advantages of User Stories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78460" y="1227455"/>
            <a:ext cx="7088505" cy="5278120"/>
          </a:xfrm>
        </p:spPr>
        <p:txBody>
          <a:bodyPr/>
          <a:p>
            <a:r>
              <a:rPr lang="zh-CN" altLang="en-US"/>
              <a:t>User-Centric: Focuses on user needs, ensuring development aligns with business value.</a:t>
            </a:r>
            <a:endParaRPr lang="zh-CN" altLang="en-US"/>
          </a:p>
          <a:p>
            <a:pPr marL="88900" indent="0">
              <a:buNone/>
            </a:pPr>
            <a:endParaRPr lang="zh-CN" altLang="en-US"/>
          </a:p>
          <a:p>
            <a:r>
              <a:rPr lang="zh-CN" altLang="en-US"/>
              <a:t>Simple and Clear: Uses non-technical language for easy understanding by all stakeholders.</a:t>
            </a:r>
            <a:endParaRPr lang="zh-CN" altLang="en-US"/>
          </a:p>
          <a:p>
            <a:pPr marL="88900" indent="0">
              <a:buNone/>
            </a:pPr>
            <a:endParaRPr lang="zh-CN" altLang="en-US"/>
          </a:p>
          <a:p>
            <a:r>
              <a:rPr lang="zh-CN" altLang="en-US"/>
              <a:t>Agile-Friendly: Enables decomposition and prioritization for quick iterations.</a:t>
            </a:r>
            <a:endParaRPr lang="zh-CN" altLang="en-US"/>
          </a:p>
          <a:p>
            <a:pPr marL="88900" indent="0">
              <a:buNone/>
            </a:pPr>
            <a:endParaRPr lang="zh-CN" altLang="en-US"/>
          </a:p>
          <a:p>
            <a:r>
              <a:rPr lang="zh-CN" altLang="en-US"/>
              <a:t>Enhances Collaboration: Encourages discussions among teams, users, and stakeholders.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Testable: Provides clear acceptance criteria to verify outcomes.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User Story Mapping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378460" y="1424940"/>
            <a:ext cx="11467465" cy="932815"/>
          </a:xfrm>
        </p:spPr>
        <p:txBody>
          <a:bodyPr/>
          <a:p>
            <a:pPr marL="88900" indent="0">
              <a:buNone/>
            </a:pPr>
            <a:r>
              <a:rPr lang="zh-CN" altLang="en-US"/>
              <a:t>A User Story Map is a visual representation of user stories arranged by user activities and priorities. It provides a holistic view of the product from the user's perspective.</a:t>
            </a:r>
            <a:endParaRPr lang="zh-CN" altLang="en-US"/>
          </a:p>
          <a:p>
            <a:pPr marL="88900" indent="0">
              <a:buNone/>
            </a:pPr>
            <a:endParaRPr lang="zh-CN" altLang="en-US"/>
          </a:p>
          <a:p>
            <a:pPr marL="88900" indent="0">
              <a:buNone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95265" y="2503805"/>
            <a:ext cx="6344285" cy="38303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88900" indent="0">
              <a:buNone/>
            </a:pPr>
            <a:r>
              <a:rPr lang="zh-CN" altLang="en-US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Key Takeaways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88900" indent="0">
              <a:buNone/>
            </a:pP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88900" indent="0">
              <a:buNone/>
            </a:pPr>
            <a:r>
              <a:rPr lang="zh-CN" altLang="en-US">
                <a:sym typeface="+mn-ea"/>
              </a:rPr>
              <a:t>User-Focused: Keeps development aligned with user goals and pain points.</a:t>
            </a:r>
            <a:endParaRPr lang="zh-CN" altLang="en-US">
              <a:sym typeface="+mn-ea"/>
            </a:endParaRPr>
          </a:p>
          <a:p>
            <a:pPr marL="88900" indent="0">
              <a:buNone/>
            </a:pPr>
            <a:endParaRPr lang="zh-CN" altLang="en-US">
              <a:sym typeface="+mn-ea"/>
            </a:endParaRPr>
          </a:p>
          <a:p>
            <a:pPr marL="88900" indent="0">
              <a:buNone/>
            </a:pPr>
            <a:r>
              <a:rPr lang="zh-CN" altLang="en-US">
                <a:sym typeface="+mn-ea"/>
              </a:rPr>
              <a:t>Strategic Planning: Guides roadmap creation and milestone </a:t>
            </a: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setting.</a:t>
            </a:r>
            <a:endParaRPr lang="zh-CN" altLang="en-US">
              <a:sym typeface="+mn-ea"/>
            </a:endParaRPr>
          </a:p>
          <a:p>
            <a:pPr marL="88900" indent="0">
              <a:buNone/>
            </a:pPr>
            <a:endParaRPr lang="zh-CN" altLang="en-US">
              <a:sym typeface="+mn-ea"/>
            </a:endParaRPr>
          </a:p>
          <a:p>
            <a:pPr marL="88900" indent="0">
              <a:buNone/>
            </a:pPr>
            <a:r>
              <a:rPr lang="zh-CN" altLang="en-US">
                <a:sym typeface="+mn-ea"/>
              </a:rPr>
              <a:t>Team Alignment: Ensures shared understanding across stakeholders.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" y="2357755"/>
            <a:ext cx="4505325" cy="4030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isx">
  <a:themeElements>
    <a:clrScheme name="EIS PPT Colors 2016">
      <a:dk1>
        <a:srgbClr val="292929"/>
      </a:dk1>
      <a:lt1>
        <a:srgbClr val="FFFFFF"/>
      </a:lt1>
      <a:dk2>
        <a:srgbClr val="65656A"/>
      </a:dk2>
      <a:lt2>
        <a:srgbClr val="D9D9D9"/>
      </a:lt2>
      <a:accent1>
        <a:srgbClr val="35559A"/>
      </a:accent1>
      <a:accent2>
        <a:srgbClr val="6B5BA3"/>
      </a:accent2>
      <a:accent3>
        <a:srgbClr val="1D6681"/>
      </a:accent3>
      <a:accent4>
        <a:srgbClr val="63A70A"/>
      </a:accent4>
      <a:accent5>
        <a:srgbClr val="8C4794"/>
      </a:accent5>
      <a:accent6>
        <a:srgbClr val="5491A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3368</Words>
  <Application>WPS 文字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Helvetica Neue</vt:lpstr>
      <vt:lpstr>Arial</vt:lpstr>
      <vt:lpstr>Merriweather Sans</vt:lpstr>
      <vt:lpstr>Calibri</vt:lpstr>
      <vt:lpstr>Arial Bold</vt:lpstr>
      <vt:lpstr>微软雅黑</vt:lpstr>
      <vt:lpstr>汉仪旗黑</vt:lpstr>
      <vt:lpstr>宋体</vt:lpstr>
      <vt:lpstr>Arial Unicode MS</vt:lpstr>
      <vt:lpstr>宋体-简</vt:lpstr>
      <vt:lpstr>Thonburi</vt:lpstr>
      <vt:lpstr>eisx</vt:lpstr>
      <vt:lpstr>AI assistant for Requirements</vt:lpstr>
      <vt:lpstr>Problem</vt:lpstr>
      <vt:lpstr>Why</vt:lpstr>
      <vt:lpstr>AI Demand Management Optimization Tool for Requirements</vt:lpstr>
      <vt:lpstr>Architecture</vt:lpstr>
      <vt:lpstr>DEMO </vt:lpstr>
      <vt:lpstr>User Stories: Crafting User-Centric Requirements</vt:lpstr>
      <vt:lpstr>Advantages of User Stories</vt:lpstr>
      <vt:lpstr>User Story Mapping</vt:lpstr>
      <vt:lpstr>Advantages of User Story Mapping</vt:lpstr>
      <vt:lpstr>Big Picture</vt:lpstr>
      <vt:lpstr>Project Plan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lhuang</dc:creator>
  <cp:lastModifiedBy>Liping Huang</cp:lastModifiedBy>
  <cp:revision>106</cp:revision>
  <dcterms:created xsi:type="dcterms:W3CDTF">2024-12-31T05:27:24Z</dcterms:created>
  <dcterms:modified xsi:type="dcterms:W3CDTF">2024-12-31T05:27:24Z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F7B3D47D5DE54E2AB8D23A67CCB55EE7_41</vt:lpwstr>
  </property>
  <property fmtid="{D5CDD505-2E9C-101B-9397-08002B2CF9AE}" pid="3" name="KSOProductBuildVer">
    <vt:lpwstr>2052-6.10.1.8197</vt:lpwstr>
  </property>
</Properties>
</file>